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95" r:id="rId2"/>
    <p:sldId id="296" r:id="rId3"/>
    <p:sldId id="268" r:id="rId4"/>
    <p:sldId id="291" r:id="rId5"/>
    <p:sldId id="293" r:id="rId6"/>
    <p:sldId id="279" r:id="rId7"/>
    <p:sldId id="270" r:id="rId8"/>
    <p:sldId id="294" r:id="rId9"/>
    <p:sldId id="292" r:id="rId10"/>
    <p:sldId id="272" r:id="rId11"/>
    <p:sldId id="287" r:id="rId12"/>
    <p:sldId id="288" r:id="rId13"/>
    <p:sldId id="290" r:id="rId14"/>
    <p:sldId id="289" r:id="rId15"/>
    <p:sldId id="298" r:id="rId16"/>
    <p:sldId id="299" r:id="rId17"/>
    <p:sldId id="285" r:id="rId18"/>
    <p:sldId id="283" r:id="rId19"/>
    <p:sldId id="284" r:id="rId20"/>
    <p:sldId id="286" r:id="rId21"/>
    <p:sldId id="297" r:id="rId22"/>
    <p:sldId id="259" r:id="rId23"/>
    <p:sldId id="276" r:id="rId24"/>
    <p:sldId id="256" r:id="rId25"/>
    <p:sldId id="261" r:id="rId26"/>
    <p:sldId id="280" r:id="rId27"/>
    <p:sldId id="281" r:id="rId28"/>
    <p:sldId id="278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00CC"/>
    <a:srgbClr val="3333FF"/>
    <a:srgbClr val="66FFFF"/>
    <a:srgbClr val="FFFF99"/>
    <a:srgbClr val="FF0000"/>
    <a:srgbClr val="CCFFFF"/>
    <a:srgbClr val="0033CC"/>
    <a:srgbClr val="FF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disak01-06-61\2014-ENV%20MED\goldmine\2019-nicfd\Data%20Asenic%20iQ%20and%20LD%20(30.9.6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r>
              <a:rPr lang="th-TH" sz="3600" b="1">
                <a:latin typeface="Angsana New" panose="02020603050405020304" pitchFamily="18" charset="-34"/>
                <a:cs typeface="Angsana New" panose="02020603050405020304" pitchFamily="18" charset="-34"/>
              </a:rPr>
              <a:t>สัดส่วนจำนวนเด็กที่มีค่าแมงกานิสสูงกว่า</a:t>
            </a:r>
            <a:r>
              <a:rPr lang="th-TH" sz="3600" b="1" baseline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b="1" baseline="0">
                <a:latin typeface="Angsana New" panose="02020603050405020304" pitchFamily="18" charset="-34"/>
                <a:cs typeface="Angsana New" panose="02020603050405020304" pitchFamily="18" charset="-34"/>
              </a:rPr>
              <a:t>15</a:t>
            </a:r>
            <a:endParaRPr lang="en-US" sz="36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manganese!$J$10:$K$10</c:f>
              <c:strCache>
                <c:ptCount val="2"/>
                <c:pt idx="0">
                  <c:v>ปี59</c:v>
                </c:pt>
                <c:pt idx="1">
                  <c:v>ปี62</c:v>
                </c:pt>
              </c:strCache>
            </c:strRef>
          </c:cat>
          <c:val>
            <c:numRef>
              <c:f>manganese!$J$11:$K$11</c:f>
              <c:numCache>
                <c:formatCode>###0.0%</c:formatCode>
                <c:ptCount val="2"/>
                <c:pt idx="0">
                  <c:v>0.42439024390243901</c:v>
                </c:pt>
                <c:pt idx="1">
                  <c:v>0.44723618090452261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1280000"/>
        <c:axId val="1861276736"/>
      </c:barChart>
      <c:catAx>
        <c:axId val="186128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276736"/>
        <c:crosses val="autoZero"/>
        <c:auto val="1"/>
        <c:lblAlgn val="ctr"/>
        <c:lblOffset val="100"/>
        <c:noMultiLvlLbl val="0"/>
      </c:catAx>
      <c:valAx>
        <c:axId val="1861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28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42A07C5-05D3-4867-B444-653F96E2449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8E931C-9EE6-4444-B9C0-3520D6DEAFB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68466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07C5-05D3-4867-B444-653F96E2449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931C-9EE6-4444-B9C0-3520D6DE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07C5-05D3-4867-B444-653F96E2449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931C-9EE6-4444-B9C0-3520D6DE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2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07C5-05D3-4867-B444-653F96E2449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931C-9EE6-4444-B9C0-3520D6DE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2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A07C5-05D3-4867-B444-653F96E2449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8E931C-9EE6-4444-B9C0-3520D6DEAF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65463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07C5-05D3-4867-B444-653F96E2449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931C-9EE6-4444-B9C0-3520D6DE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07C5-05D3-4867-B444-653F96E2449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931C-9EE6-4444-B9C0-3520D6DE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1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07C5-05D3-4867-B444-653F96E2449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931C-9EE6-4444-B9C0-3520D6DE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4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07C5-05D3-4867-B444-653F96E2449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931C-9EE6-4444-B9C0-3520D6DE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A07C5-05D3-4867-B444-653F96E2449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8E931C-9EE6-4444-B9C0-3520D6DEAF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38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A07C5-05D3-4867-B444-653F96E2449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8E931C-9EE6-4444-B9C0-3520D6DEAF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40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42A07C5-05D3-4867-B444-653F96E2449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68E931C-9EE6-4444-B9C0-3520D6DEAF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014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9216" userDrawn="1">
          <p15:clr>
            <a:srgbClr val="F26B43"/>
          </p15:clr>
        </p15:guide>
        <p15:guide id="0" pos="1248" userDrawn="1">
          <p15:clr>
            <a:srgbClr val="F26B43"/>
          </p15:clr>
        </p15:guide>
        <p15:guide id="0" pos="1152" userDrawn="1">
          <p15:clr>
            <a:srgbClr val="F26B43"/>
          </p15:clr>
        </p15:guide>
        <p15:guide id="0" orient="horz" pos="1368" userDrawn="1">
          <p15:clr>
            <a:srgbClr val="F26B43"/>
          </p15:clr>
        </p15:guide>
        <p15:guide id="0" orient="horz" pos="1440" userDrawn="1">
          <p15:clr>
            <a:srgbClr val="F26B43"/>
          </p15:clr>
        </p15:guide>
        <p15:guide id="0" orient="horz" pos="3696" userDrawn="1">
          <p15:clr>
            <a:srgbClr val="F26B43"/>
          </p15:clr>
        </p15:guide>
        <p15:guide id="0" orient="horz" pos="432" userDrawn="1">
          <p15:clr>
            <a:srgbClr val="F26B43"/>
          </p15:clr>
        </p15:guide>
        <p15:guide id="0" orient="horz" pos="1512" userDrawn="1">
          <p15:clr>
            <a:srgbClr val="F26B43"/>
          </p15:clr>
        </p15:guide>
        <p15:guide id="0" pos="6912" userDrawn="1">
          <p15:clr>
            <a:srgbClr val="F26B43"/>
          </p15:clr>
        </p15:guide>
        <p15:guide id="0" pos="936" userDrawn="1">
          <p15:clr>
            <a:srgbClr val="F26B43"/>
          </p15:clr>
        </p15:guide>
        <p15:guide id="1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4626946?seq=1#page_scan_tab_contents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hjournal.biomedcentral.com/articles/10.1186/1476-069X-13-2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iteresources.worldbank.org/EXTWAT/Resources/4602122-1213366294492/5106220-1213389414833/11.2Technology_for_Arsenic_Mitigation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77" y="278752"/>
            <a:ext cx="2101484" cy="572117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09" y="188455"/>
            <a:ext cx="1160207" cy="6742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52202" y="6133814"/>
            <a:ext cx="6702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ได้รับทุนสนับสนุนจาก สถาบันวิจัยระบบสาธาณสุข (สวรส)</a:t>
            </a:r>
            <a:endParaRPr lang="en-US" sz="3200" b="1" dirty="0">
              <a:solidFill>
                <a:srgbClr val="0000C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8992" y="2486127"/>
            <a:ext cx="1026871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b="1" dirty="0">
                <a:solidFill>
                  <a:srgbClr val="0000FF"/>
                </a:solidFill>
                <a:latin typeface="Angsana New" panose="02020603050405020304" pitchFamily="18" charset="-34"/>
              </a:rPr>
              <a:t>โครงการวิจัยเพื่อติดตามผลกระทบจาก</a:t>
            </a:r>
            <a:r>
              <a:rPr lang="th-TH" altLang="th-TH" b="1" dirty="0" smtClean="0">
                <a:solidFill>
                  <a:srgbClr val="0000FF"/>
                </a:solidFill>
                <a:latin typeface="Angsana New" panose="02020603050405020304" pitchFamily="18" charset="-34"/>
              </a:rPr>
              <a:t>สารโลหะหนัก</a:t>
            </a:r>
            <a:endParaRPr lang="th-TH" altLang="th-TH" b="1" dirty="0">
              <a:solidFill>
                <a:srgbClr val="0000FF"/>
              </a:solidFill>
              <a:latin typeface="Angsana New" panose="02020603050405020304" pitchFamily="18" charset="-34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b="1" dirty="0">
                <a:solidFill>
                  <a:srgbClr val="0000FF"/>
                </a:solidFill>
                <a:latin typeface="Angsana New" panose="02020603050405020304" pitchFamily="18" charset="-34"/>
              </a:rPr>
              <a:t>และฟื้นฟูภาวะบกพร่องทางสติปัญญา กระบวนการรู้คิด และการเรียนรู้ในเด็กประถมศึกษาปีที่ 4-6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4331" y="1046790"/>
            <a:ext cx="69028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สมองเด็กไทยรอดจากภัยสารหนูแล้ว.......(หรือไม่</a:t>
            </a:r>
            <a:r>
              <a:rPr lang="th-TH" sz="4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r>
              <a:rPr lang="th-TH" sz="6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..)</a:t>
            </a:r>
            <a:endParaRPr lang="en-US" sz="36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9535" y="3578602"/>
            <a:ext cx="11029629" cy="230832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 dirty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ผู้อำนวยการสถาบันแห่งชาติเพื่อการพัฒนาเด็กและ</a:t>
            </a:r>
            <a:r>
              <a:rPr lang="th-TH" altLang="th-TH" sz="2400" b="1" dirty="0" smtClean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ครอบครัว และที่ปรึกษาโครงการ </a:t>
            </a:r>
            <a:r>
              <a:rPr lang="en-US" altLang="th-TH" sz="2400" b="1" dirty="0" smtClean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alt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รศ. 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นพ. อดิศักดิ์ ผลิตผลการ</a:t>
            </a:r>
            <a:r>
              <a:rPr lang="th-TH" alt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พิมพ์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 dirty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หัวหน้าแผนงานวิจัย :  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ดร.นุชนาฎ </a:t>
            </a:r>
            <a:r>
              <a:rPr lang="th-TH" alt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รักษี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 dirty="0" smtClean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คณะผู้วิจัย </a:t>
            </a:r>
            <a:r>
              <a:rPr lang="en-US" altLang="th-TH" sz="2400" b="1" dirty="0" smtClean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ดร.ศรัล ขุน</a:t>
            </a:r>
            <a:r>
              <a:rPr lang="th-TH" alt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วิทยา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en-US" alt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ดร.ธีรตา ขำ</a:t>
            </a:r>
            <a:r>
              <a:rPr lang="th-TH" alt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นอง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en-US" alt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ดร.อธิวัฒน์ เจี่ยวิวรรธ์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กุล, ดร.นนทสรวง กลีบผึ้ง, ผศ.ดร.วสุนันท์ ชุ่มเชื้อ, นางอรพินท์ เลิศอวัสดาตระกูล</a:t>
            </a:r>
            <a:r>
              <a:rPr lang="th-TH" alt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ดร.กันนิกา </a:t>
            </a:r>
            <a:r>
              <a:rPr lang="th-TH" alt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เพิ่มพูน</a:t>
            </a:r>
            <a:r>
              <a:rPr lang="th-TH" alt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พัฒนา, ผศ.ดร.พิไลวรรณวดี หุตะเมขลิน, น.ส. 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กนกพร ดอน</a:t>
            </a:r>
            <a:r>
              <a:rPr lang="th-TH" alt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เจดีย์, 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น.ส. นันทนัช สงศิริ, น.ส. กรณัฐ  โรจน์ไพรินทร์, น.ส.วินันดา ดี</a:t>
            </a:r>
            <a:r>
              <a:rPr lang="th-TH" alt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สวัสดิ์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, น.ส สาลินี จันทร์</a:t>
            </a:r>
            <a:r>
              <a:rPr lang="th-TH" alt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เจริญ, น.ส ศิวลี โกศลศศิธร</a:t>
            </a: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และคณะครูทั้ง6โรงเรียนในจังหวัดพิษณุโลก พิจิตร และเพชรบูรณ์</a:t>
            </a:r>
            <a:endParaRPr lang="th-TH" alt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66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70" y="289560"/>
            <a:ext cx="10554462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" y="41910"/>
            <a:ext cx="11299698" cy="6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134874"/>
            <a:ext cx="6075078" cy="4272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88" y="3118104"/>
            <a:ext cx="6109716" cy="3739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66560" y="749326"/>
            <a:ext cx="508406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สัดส่วนความเสี่ยงของเด็ก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ที่มีระดับสารหนู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สูง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ลดลง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ทั้งเด็กชาย เด็กหญิง เมื่อเปรียบทียบปี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2559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และปี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2562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26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75" y="2112263"/>
            <a:ext cx="10746913" cy="4405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2496" y="339649"/>
            <a:ext cx="989380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สัดส่วนความเสี่ยงของเด็ก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ที่มีระดับสารหนู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สูงลดลงทุกระดับชั้น (ป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4-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เมื่อเปรียบทียบปี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2559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และปี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2562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24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24" y="1695427"/>
            <a:ext cx="9884664" cy="5043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4328" y="339649"/>
            <a:ext cx="801014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สัดส่วนความเสี่ยงของเด็ก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ที่มีระดับสารหนู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สูงลดลงทุกโรงเรียน เมื่อเปรียบทียบปี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2559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และปี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2562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74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503807"/>
              </p:ext>
            </p:extLst>
          </p:nvPr>
        </p:nvGraphicFramePr>
        <p:xfrm>
          <a:off x="1938528" y="1435608"/>
          <a:ext cx="9857232" cy="467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262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289437"/>
            <a:ext cx="11506404" cy="6294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92440" y="1426464"/>
            <a:ext cx="192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เปรียบเทียบร้อยละของนักเรียนที่มีค่า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Inorganic Arsenic &gt;= 35</a:t>
            </a: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ของปี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2559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และปี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2562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122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48" y="283464"/>
            <a:ext cx="11374880" cy="62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"/>
            <a:ext cx="10668000" cy="6629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55280" y="1481328"/>
            <a:ext cx="2441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 smtClean="0"/>
              <a:t>ปี</a:t>
            </a:r>
            <a:r>
              <a:rPr lang="en-US" sz="6000" dirty="0" smtClean="0"/>
              <a:t> 2559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566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" y="112014"/>
            <a:ext cx="10858500" cy="66522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955280" y="1481328"/>
            <a:ext cx="2441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 smtClean="0"/>
              <a:t>ปี</a:t>
            </a:r>
            <a:r>
              <a:rPr lang="en-US" sz="6000" dirty="0" smtClean="0"/>
              <a:t> 2562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778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1593850" y="339726"/>
            <a:ext cx="215519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 dirty="0">
                <a:solidFill>
                  <a:srgbClr val="0000C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วัตถุประสงค์</a:t>
            </a:r>
            <a:endParaRPr lang="th-TH" altLang="th-TH" sz="2400" dirty="0">
              <a:solidFill>
                <a:srgbClr val="0000CC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1593850" y="1038225"/>
            <a:ext cx="9369806" cy="5262979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anose="02020603050405020304" pitchFamily="18" charset="-34"/>
              </a:rPr>
              <a:t>1. เพื่อ</a:t>
            </a:r>
            <a:r>
              <a:rPr lang="th-TH" altLang="th-TH" sz="3200" b="1" dirty="0">
                <a:solidFill>
                  <a:prstClr val="black"/>
                </a:solidFill>
                <a:latin typeface="Angsana New" pitchFamily="18" charset="-34"/>
                <a:cs typeface="Angsana New" panose="02020603050405020304" pitchFamily="18" charset="-34"/>
              </a:rPr>
              <a:t>ติดตามสถานการณ์ภาวะบกพร่องทางสติปัญญา </a:t>
            </a:r>
            <a:r>
              <a:rPr lang="th-TH" altLang="th-TH" sz="32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altLang="th-TH" sz="3200" b="1" dirty="0">
                <a:solidFill>
                  <a:prstClr val="black"/>
                </a:solidFill>
                <a:latin typeface="Angsana New" pitchFamily="18" charset="-34"/>
                <a:cs typeface="Angsana New" panose="02020603050405020304" pitchFamily="18" charset="-34"/>
              </a:rPr>
              <a:t>การเรียนรู้ของเด็ก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anose="02020603050405020304" pitchFamily="18" charset="-34"/>
              </a:rPr>
              <a:t>2. เพื่อ</a:t>
            </a:r>
            <a:r>
              <a:rPr lang="th-TH" altLang="th-TH" sz="3200" b="1" dirty="0">
                <a:solidFill>
                  <a:prstClr val="black"/>
                </a:solidFill>
                <a:latin typeface="Angsana New" pitchFamily="18" charset="-34"/>
                <a:cs typeface="Angsana New" panose="02020603050405020304" pitchFamily="18" charset="-34"/>
              </a:rPr>
              <a:t>ฟื้นฟูภาวะบกพร่องทางสติปัญญา </a:t>
            </a:r>
            <a:r>
              <a:rPr lang="th-TH" altLang="th-TH" sz="32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altLang="th-TH" sz="3200" b="1" dirty="0">
                <a:solidFill>
                  <a:prstClr val="black"/>
                </a:solidFill>
                <a:latin typeface="Angsana New" pitchFamily="18" charset="-34"/>
                <a:cs typeface="Angsana New" panose="02020603050405020304" pitchFamily="18" charset="-34"/>
              </a:rPr>
              <a:t>การเรียนรู้ของเด็ก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32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altLang="th-TH" sz="32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เพื่อส่งเสริมการรู้เท่าทันและการดูแลตนเองด้านอนามัยสิ่งแวดล้อมของเด็กที่ได้รับผลกระทบจากสารโลหะ</a:t>
            </a:r>
            <a:r>
              <a:rPr lang="th-TH" altLang="th-TH" sz="32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หนัก</a:t>
            </a:r>
            <a:endParaRPr lang="th-TH" altLang="th-TH" sz="32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32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เพื่อติดตาม</a:t>
            </a:r>
            <a:r>
              <a:rPr lang="th-TH" altLang="th-TH" sz="32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ผลสุขภาพและสารโลหะหนักในเด็ก </a:t>
            </a:r>
            <a:endParaRPr lang="en-US" altLang="th-TH" sz="3200" b="1" dirty="0" smtClean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anose="02020603050405020304" pitchFamily="18" charset="-34"/>
              </a:rPr>
              <a:t>5</a:t>
            </a:r>
            <a:r>
              <a:rPr lang="th-TH" altLang="th-TH" sz="3200" b="1" dirty="0">
                <a:solidFill>
                  <a:prstClr val="black"/>
                </a:solidFill>
                <a:latin typeface="Angsana New" pitchFamily="18" charset="-34"/>
                <a:cs typeface="Angsana New" panose="02020603050405020304" pitchFamily="18" charset="-34"/>
              </a:rPr>
              <a:t>. เพื่อศึกษาปัจจัยทางด้านครอบครัวและสังคมที่มีความสัมพันธ์กับภาวะบกพร่องทางสติปัญญา และการเรียนรู้ของเด็ก </a:t>
            </a:r>
            <a:endParaRPr lang="en-US" altLang="th-TH" sz="3200" b="1" dirty="0" smtClean="0">
              <a:solidFill>
                <a:prstClr val="black"/>
              </a:solidFill>
              <a:latin typeface="Angsana New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1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02" y="205740"/>
            <a:ext cx="10858500" cy="6652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1193" y="822960"/>
            <a:ext cx="3867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เด็ก ป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4-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ที่ไอคิวปกติ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&gt;=90)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ในปี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2562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มีความบกพร่องทางการเรียนรู้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(LD) </a:t>
            </a:r>
            <a:r>
              <a:rPr lang="th-TH" sz="3200" b="1" u="sng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น้อยกว่า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เด็ก ป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4-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 ปี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2559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ถึง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2.2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เท่า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1.2-3.8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เท่า)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90" y="5215355"/>
            <a:ext cx="3696462" cy="131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81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ded Corner 19"/>
          <p:cNvSpPr/>
          <p:nvPr/>
        </p:nvSpPr>
        <p:spPr>
          <a:xfrm>
            <a:off x="6238875" y="2167134"/>
            <a:ext cx="5734049" cy="4053385"/>
          </a:xfrm>
          <a:prstGeom prst="foldedCorner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Folded Corner 17"/>
          <p:cNvSpPr/>
          <p:nvPr/>
        </p:nvSpPr>
        <p:spPr>
          <a:xfrm>
            <a:off x="667024" y="1529742"/>
            <a:ext cx="5037610" cy="4819913"/>
          </a:xfrm>
          <a:prstGeom prst="foldedCorner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29893" y="6509605"/>
            <a:ext cx="69411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ที่มา</a:t>
            </a:r>
            <a:r>
              <a:rPr lang="en-US" sz="105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:</a:t>
            </a:r>
            <a:r>
              <a:rPr lang="th-TH" sz="105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โครงการวิจัยเพื่อติดตามผลกระทบจาก</a:t>
            </a:r>
            <a:r>
              <a:rPr lang="th-TH" sz="1050" dirty="0">
                <a:latin typeface="JasmineUPC" panose="02020603050405020304" pitchFamily="18" charset="-34"/>
                <a:cs typeface="JasmineUPC" panose="02020603050405020304" pitchFamily="18" charset="-34"/>
              </a:rPr>
              <a:t>สารโลหะ</a:t>
            </a:r>
            <a:r>
              <a:rPr lang="th-TH" sz="105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หนัก และฟื้นฟูภาวะบกพร่องทางสติปัญญา กระบวนการรู้คิด และการเรียนรู้ในเด็กประถมศึกษาปีที่ 4-6</a:t>
            </a:r>
            <a:endParaRPr lang="en-US" sz="105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024" y="4897080"/>
            <a:ext cx="5037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จากการประเมินการเรียนรู้ในเด็กนักเรียนชั้น ป.4-ป.6 ที่มี </a:t>
            </a:r>
            <a:r>
              <a:rPr lang="en-US" sz="2400" b="1" dirty="0" smtClean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IQ </a:t>
            </a:r>
            <a:r>
              <a:rPr lang="th-TH" sz="2400" b="1" dirty="0" smtClean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ปกติ จำนวน 126 คน ด้วยแบบทดสอบ </a:t>
            </a:r>
            <a:r>
              <a:rPr lang="en-US" sz="2400" b="1" dirty="0" smtClean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KBAST </a:t>
            </a:r>
            <a:r>
              <a:rPr lang="th-TH" sz="2400" b="1" dirty="0" smtClean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พบว่า เด็กมีภาวะบกพร่องทางการเรียนรู้ </a:t>
            </a:r>
            <a:r>
              <a:rPr lang="th-TH" sz="2400" b="1" dirty="0" smtClean="0">
                <a:solidFill>
                  <a:srgbClr val="0000CC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Learning Disabilities)</a:t>
            </a:r>
            <a:r>
              <a:rPr lang="th-TH" sz="2400" b="1" dirty="0" smtClean="0">
                <a:solidFill>
                  <a:srgbClr val="0000CC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ร้อยละ </a:t>
            </a:r>
            <a:r>
              <a:rPr lang="th-TH" sz="2400" b="1" dirty="0" smtClean="0">
                <a:solidFill>
                  <a:srgbClr val="0000CC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22.22</a:t>
            </a:r>
            <a:r>
              <a:rPr lang="th-TH" sz="2400" b="1" dirty="0" smtClean="0">
                <a:solidFill>
                  <a:srgbClr val="0000CC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(28 </a:t>
            </a:r>
            <a:r>
              <a:rPr lang="th-TH" sz="2400" b="1" dirty="0" smtClean="0">
                <a:solidFill>
                  <a:srgbClr val="0000CC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คนใน </a:t>
            </a:r>
            <a:r>
              <a:rPr lang="th-TH" sz="2400" b="1" dirty="0" smtClean="0">
                <a:solidFill>
                  <a:srgbClr val="0000CC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126</a:t>
            </a:r>
            <a:r>
              <a:rPr lang="th-TH" sz="2400" b="1" dirty="0" smtClean="0">
                <a:solidFill>
                  <a:srgbClr val="0000CC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2400" b="1" dirty="0" smtClean="0">
                <a:solidFill>
                  <a:srgbClr val="0000CC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คน</a:t>
            </a:r>
            <a:r>
              <a:rPr lang="en-US" sz="2400" b="1" dirty="0" smtClean="0">
                <a:solidFill>
                  <a:srgbClr val="0000CC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  <a:endParaRPr lang="th-TH" sz="2400" b="1" dirty="0" smtClean="0">
              <a:solidFill>
                <a:srgbClr val="0000C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8875" y="4798414"/>
            <a:ext cx="58552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00CC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ใน</a:t>
            </a:r>
            <a:r>
              <a:rPr lang="th-TH" sz="2400" b="1" dirty="0" smtClean="0">
                <a:solidFill>
                  <a:srgbClr val="0000CC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เด็ก 28 คนที่พบความบกพร่องทางการเรียนรู้นั้น พบว่ามีภาวะบกพร่องทางการเรียน ทั้ง 4 ด้าน ได้แก่ ด้านการอ่านคำ ด้านการสะกดคำ ด้านความเข้าใจประโยค ด้านการคำนวณทางคณิตศาสตร์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2400" b="1" dirty="0" smtClean="0">
                <a:solidFill>
                  <a:srgbClr val="0000CC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50.0</a:t>
            </a:r>
            <a:r>
              <a:rPr lang="en-US" sz="2400" b="1" dirty="0" smtClean="0">
                <a:solidFill>
                  <a:srgbClr val="0000CC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%</a:t>
            </a:r>
            <a:r>
              <a:rPr lang="en-US" sz="2400" b="1" dirty="0" smtClean="0">
                <a:solidFill>
                  <a:srgbClr val="0000CC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, </a:t>
            </a:r>
            <a:r>
              <a:rPr lang="th-TH" sz="2400" b="1" dirty="0" smtClean="0">
                <a:solidFill>
                  <a:srgbClr val="0000CC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บกพร่อง 3 ด้าน </a:t>
            </a:r>
            <a:r>
              <a:rPr lang="th-TH" sz="2400" b="1" dirty="0">
                <a:solidFill>
                  <a:srgbClr val="0000CC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35.8 %, บกพร่อง </a:t>
            </a:r>
            <a:r>
              <a:rPr lang="th-TH" sz="2400" b="1" dirty="0" smtClean="0">
                <a:solidFill>
                  <a:srgbClr val="0000CC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 ด้านและ 1 ด้าน 7.1 </a:t>
            </a:r>
            <a:r>
              <a:rPr lang="th-TH" sz="2400" b="1" dirty="0">
                <a:solidFill>
                  <a:srgbClr val="0000CC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%</a:t>
            </a:r>
          </a:p>
          <a:p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70961" y="1327730"/>
            <a:ext cx="5956419" cy="3327618"/>
            <a:chOff x="6459157" y="1454555"/>
            <a:chExt cx="4950502" cy="26697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9157" y="1454555"/>
              <a:ext cx="4950502" cy="2669738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7484699" y="3411168"/>
              <a:ext cx="888252" cy="2461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10 </a:t>
              </a:r>
              <a:r>
                <a:rPr lang="th-TH" b="1" dirty="0" smtClean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คน</a:t>
              </a:r>
              <a:endPara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484362" y="3006514"/>
              <a:ext cx="743853" cy="1961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14 </a:t>
              </a:r>
              <a:r>
                <a:rPr lang="th-TH" b="1" dirty="0" smtClean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คน</a:t>
              </a:r>
              <a:endPara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3100" y="2069657"/>
              <a:ext cx="653889" cy="2147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b="1" dirty="0" smtClean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b="1" dirty="0" smtClean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คน</a:t>
              </a:r>
              <a:endPara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183730" y="1614984"/>
              <a:ext cx="653889" cy="2147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b="1" dirty="0" smtClean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b="1" dirty="0" smtClean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คน</a:t>
              </a:r>
              <a:endPara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88568" y="251770"/>
            <a:ext cx="4811899" cy="46166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การประเมินภาวะบกพร่องทางการ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 ของ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 </a:t>
            </a:r>
            <a:endParaRPr lang="th-TH" sz="24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3"/>
          <a:srcRect l="45230" t="39091" r="20273" b="15454"/>
          <a:stretch/>
        </p:blipFill>
        <p:spPr bwMode="auto">
          <a:xfrm>
            <a:off x="766773" y="1327729"/>
            <a:ext cx="4937861" cy="3327618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rved Down Arrow 9"/>
          <p:cNvSpPr/>
          <p:nvPr/>
        </p:nvSpPr>
        <p:spPr>
          <a:xfrm rot="21330401">
            <a:off x="3076532" y="948779"/>
            <a:ext cx="5098254" cy="855617"/>
          </a:xfrm>
          <a:prstGeom prst="curved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07670"/>
            <a:ext cx="11235409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1060704" y="661950"/>
            <a:ext cx="1093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</a:rPr>
              <a:t>ผล</a:t>
            </a:r>
            <a:r>
              <a:rPr lang="th-TH" sz="3600" b="1" dirty="0">
                <a:solidFill>
                  <a:srgbClr val="0000CC"/>
                </a:solidFill>
              </a:rPr>
              <a:t>การติดตาม</a:t>
            </a:r>
            <a:r>
              <a:rPr lang="th-TH" sz="3600" b="1" dirty="0">
                <a:solidFill>
                  <a:srgbClr val="0000CC"/>
                </a:solidFill>
              </a:rPr>
              <a:t>สถานการณ์สุขภาพ สติปัญญา การ</a:t>
            </a:r>
            <a:r>
              <a:rPr lang="th-TH" sz="3600" b="1" dirty="0">
                <a:solidFill>
                  <a:srgbClr val="0000CC"/>
                </a:solidFill>
              </a:rPr>
              <a:t>เรียนรู้ของ</a:t>
            </a:r>
            <a:r>
              <a:rPr lang="th-TH" sz="3600" b="1" dirty="0">
                <a:solidFill>
                  <a:srgbClr val="0000CC"/>
                </a:solidFill>
              </a:rPr>
              <a:t>เด็ก และการฟื้นฟู</a:t>
            </a:r>
            <a:endParaRPr lang="th-TH" sz="3600" b="1" dirty="0">
              <a:solidFill>
                <a:srgbClr val="0000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42" y="4206892"/>
            <a:ext cx="4601263" cy="2448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04" y="1406838"/>
            <a:ext cx="4264120" cy="250974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91" y="1406839"/>
            <a:ext cx="4425113" cy="247399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47" y="4206892"/>
            <a:ext cx="4298229" cy="244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" y="244421"/>
            <a:ext cx="11530584" cy="638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31574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15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06" y="466344"/>
            <a:ext cx="11059327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1634138"/>
            <a:ext cx="2838450" cy="2046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57" y="1634137"/>
            <a:ext cx="2655094" cy="1990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34" y="3923352"/>
            <a:ext cx="2350294" cy="1855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93" y="3769761"/>
            <a:ext cx="2559844" cy="206990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3864770"/>
            <a:ext cx="2838450" cy="20016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20577" y="1038187"/>
            <a:ext cx="7068743" cy="5616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1350" b="1" dirty="0">
                <a:latin typeface="Calibri" panose="020F0502020204030204" pitchFamily="34" charset="0"/>
                <a:ea typeface="Calibri" panose="020F0502020204030204" pitchFamily="34" charset="0"/>
                <a:cs typeface="TH Sarabun New"/>
              </a:rPr>
              <a:t>จัดอบรมเชิงปฎิบัติการเพื่อ</a:t>
            </a:r>
            <a:r>
              <a:rPr lang="th-TH" sz="1350" b="1" dirty="0">
                <a:latin typeface="Calibri" panose="020F0502020204030204" pitchFamily="34" charset="0"/>
                <a:ea typeface="Calibri" panose="020F0502020204030204" pitchFamily="34" charset="0"/>
                <a:cs typeface="TH Sarabun New"/>
              </a:rPr>
              <a:t>เสริมสร้างทักษะให้กับ</a:t>
            </a:r>
            <a:r>
              <a:rPr lang="th-TH" sz="1350" b="1" dirty="0">
                <a:latin typeface="Calibri" panose="020F0502020204030204" pitchFamily="34" charset="0"/>
                <a:ea typeface="Calibri" panose="020F0502020204030204" pitchFamily="34" charset="0"/>
                <a:cs typeface="TH Sarabun New"/>
              </a:rPr>
              <a:t>คุณครูสู่การส่งเสริมทักษะการเรียนรู้</a:t>
            </a:r>
          </a:p>
          <a:p>
            <a:pPr algn="ctr">
              <a:lnSpc>
                <a:spcPct val="107000"/>
              </a:lnSpc>
            </a:pPr>
            <a:r>
              <a:rPr lang="th-TH" sz="1350" b="1" dirty="0">
                <a:latin typeface="Calibri" panose="020F0502020204030204" pitchFamily="34" charset="0"/>
                <a:ea typeface="Calibri" panose="020F0502020204030204" pitchFamily="34" charset="0"/>
                <a:cs typeface="TH Sarabun New"/>
              </a:rPr>
              <a:t>และการ</a:t>
            </a:r>
            <a:r>
              <a:rPr lang="th-TH" sz="1350" b="1" dirty="0">
                <a:latin typeface="Calibri" panose="020F0502020204030204" pitchFamily="34" charset="0"/>
                <a:ea typeface="Calibri" panose="020F0502020204030204" pitchFamily="34" charset="0"/>
                <a:cs typeface="TH Sarabun New"/>
              </a:rPr>
              <a:t>ดูแลตนเองด้านอนามัย</a:t>
            </a:r>
            <a:r>
              <a:rPr lang="th-TH" sz="1350" b="1" dirty="0">
                <a:latin typeface="Calibri" panose="020F0502020204030204" pitchFamily="34" charset="0"/>
                <a:ea typeface="Calibri" panose="020F0502020204030204" pitchFamily="34" charset="0"/>
                <a:cs typeface="TH Sarabun New"/>
              </a:rPr>
              <a:t>สิ่งแวดล้อมแก่เด็ก ในวันที่ </a:t>
            </a:r>
            <a:r>
              <a:rPr lang="en-US" sz="1350" b="1" dirty="0">
                <a:latin typeface="TH Sarabun New"/>
                <a:ea typeface="Calibri" panose="020F0502020204030204" pitchFamily="34" charset="0"/>
                <a:cs typeface="Cordia New" panose="020B0304020202020204" pitchFamily="34" charset="-34"/>
              </a:rPr>
              <a:t>14-15 </a:t>
            </a:r>
            <a:r>
              <a:rPr lang="th-TH" sz="1500" b="1" dirty="0">
                <a:latin typeface="TH Sarabun New"/>
                <a:ea typeface="Calibri" panose="020F0502020204030204" pitchFamily="34" charset="0"/>
              </a:rPr>
              <a:t>สิงหาคม </a:t>
            </a:r>
            <a:r>
              <a:rPr lang="en-US" sz="1350" b="1" dirty="0">
                <a:latin typeface="TH Sarabun New"/>
                <a:ea typeface="Calibri" panose="020F0502020204030204" pitchFamily="34" charset="0"/>
                <a:cs typeface="Cordia New" panose="020B0304020202020204" pitchFamily="34" charset="-34"/>
              </a:rPr>
              <a:t>2562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2359" y="3719775"/>
            <a:ext cx="1561802" cy="11713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18" y="1773321"/>
            <a:ext cx="2814161" cy="17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1996" y="1102479"/>
            <a:ext cx="7068743" cy="31463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1350" b="1" dirty="0">
                <a:latin typeface="Calibri" panose="020F0502020204030204" pitchFamily="34" charset="0"/>
                <a:ea typeface="Calibri" panose="020F0502020204030204" pitchFamily="34" charset="0"/>
                <a:cs typeface="TH Sarabun New"/>
              </a:rPr>
              <a:t>ครูจัดกิจกรรมสู่งเสริมทักษะการเรียนรู้ </a:t>
            </a:r>
            <a:r>
              <a:rPr lang="th-TH" sz="1350" b="1" dirty="0">
                <a:latin typeface="Calibri" panose="020F0502020204030204" pitchFamily="34" charset="0"/>
                <a:ea typeface="Calibri" panose="020F0502020204030204" pitchFamily="34" charset="0"/>
                <a:cs typeface="TH Sarabun New"/>
              </a:rPr>
              <a:t>และการดูแลตนเองด้านอนามัยสิ่งแวดล้อมแก่</a:t>
            </a:r>
            <a:r>
              <a:rPr lang="th-TH" sz="1350" b="1" dirty="0">
                <a:latin typeface="Calibri" panose="020F0502020204030204" pitchFamily="34" charset="0"/>
                <a:ea typeface="Calibri" panose="020F0502020204030204" pitchFamily="34" charset="0"/>
                <a:cs typeface="TH Sarabun New"/>
              </a:rPr>
              <a:t>เด็ก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5713" y="1486414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050" b="1" dirty="0">
                <a:solidFill>
                  <a:srgbClr val="0000CC"/>
                </a:solidFill>
                <a:ea typeface="Calibri" panose="020F0502020204030204" pitchFamily="34" charset="0"/>
                <a:cs typeface="TH Sarabun New"/>
              </a:rPr>
              <a:t>ผลงานต่อยอดจากการฝึกอบรม คุณครูนำไปประยุกต์ใช้กับการเรียนการสอน</a:t>
            </a:r>
            <a:endParaRPr lang="en-US" sz="1050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3" y="1950244"/>
            <a:ext cx="3059906" cy="229314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69" y="1541976"/>
            <a:ext cx="1260275" cy="161556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44" y="1950245"/>
            <a:ext cx="1397340" cy="1701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123" y="1717248"/>
            <a:ext cx="1374600" cy="177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1717247"/>
            <a:ext cx="1371600" cy="1773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68" y="3824999"/>
            <a:ext cx="2727656" cy="2046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10" y="3824998"/>
            <a:ext cx="2670956" cy="2003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21" y="4314859"/>
            <a:ext cx="2203810" cy="16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7062" y="2094593"/>
            <a:ext cx="5879306" cy="2862322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th-TH" sz="1500" b="1" dirty="0"/>
              <a:t>1.</a:t>
            </a:r>
            <a:r>
              <a:rPr lang="th-TH" sz="1500" b="1" dirty="0"/>
              <a:t>จัดทำการประเมินผลกระทบจากการรับสัมผัสสารหนูในเด็กอย่างต่อเนื่อง เพื่อนำไปสู่การดูแลแก้ไขที่ทันท่วงที ตรงจุดและมีประสิทธิภาพต่อไป  </a:t>
            </a:r>
            <a:endParaRPr lang="th-TH" sz="1500" b="1" dirty="0"/>
          </a:p>
          <a:p>
            <a:endParaRPr lang="th-TH" sz="1500" b="1" dirty="0"/>
          </a:p>
          <a:p>
            <a:r>
              <a:rPr lang="th-TH" sz="1500" b="1" dirty="0"/>
              <a:t>2.ดำเนินนโยบายแบบเฝ้าระวังเพื่อลดความเสี่ยง โดยให้ความรู้ให้รู้เท่าทันในการป้องกันตนเองจากสารหนู และปรับปรุงแก้ไขทางด้านสิ่งแวดล้อมที่อาจส่งผลกระทบต่อการสัมผัสสารหนูอนินทรีย์ในคน</a:t>
            </a:r>
            <a:r>
              <a:rPr lang="th-TH" sz="1500" b="1" dirty="0"/>
              <a:t>ได้</a:t>
            </a:r>
          </a:p>
          <a:p>
            <a:endParaRPr lang="th-TH" sz="1500" b="1" dirty="0"/>
          </a:p>
          <a:p>
            <a:r>
              <a:rPr lang="th-TH" sz="1500" b="1" dirty="0"/>
              <a:t>3.เฝ้าระวังและค้นหาแหล่งกำเนิดของสารหนูอนินทรีย์และแมงกานีสในสิ่งแวดล้อมและทำการปรับปรุงแก้ไขการกระจายจากแหล่ง</a:t>
            </a:r>
            <a:r>
              <a:rPr lang="th-TH" sz="1500" b="1" dirty="0"/>
              <a:t>นั้นๆ</a:t>
            </a:r>
          </a:p>
          <a:p>
            <a:endParaRPr lang="th-TH" sz="1500" b="1" dirty="0"/>
          </a:p>
          <a:p>
            <a:r>
              <a:rPr lang="th-TH" sz="1500" b="1" dirty="0"/>
              <a:t>4.ประสานงานทางด้านการศึกษา  เพื่อพิจารณาทบทวนการเรียนการสอน  รวมทั้งหาสาเหตุอื่นๆที่ส่งผลต่อประสิทธิภาพการศึกษา และฟื้นฟูทักษะด้านสติปัญญา การเรียนรู้ในเด็กอย่างต่อเนื่อง</a:t>
            </a:r>
          </a:p>
          <a:p>
            <a:r>
              <a:rPr lang="th-TH" sz="1500" b="1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52889" y="1375975"/>
            <a:ext cx="2359941" cy="41549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h-TH" sz="2100" b="1" dirty="0">
                <a:solidFill>
                  <a:srgbClr val="0033CC"/>
                </a:solidFill>
              </a:rPr>
              <a:t>ข้อสนอแนะสู่สังคมและนโยบาย</a:t>
            </a:r>
            <a:endParaRPr lang="th-TH" sz="21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931" y="1143000"/>
            <a:ext cx="1968088" cy="1968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2" y="2816162"/>
            <a:ext cx="3221831" cy="18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" y="426456"/>
            <a:ext cx="11035921" cy="604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17" y="142875"/>
            <a:ext cx="10083638" cy="67848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680">
            <a:off x="1151501" y="246839"/>
            <a:ext cx="3948646" cy="329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23" y="219456"/>
            <a:ext cx="6565545" cy="4297679"/>
          </a:xfrm>
        </p:spPr>
      </p:pic>
      <p:sp>
        <p:nvSpPr>
          <p:cNvPr id="5" name="TextBox 4"/>
          <p:cNvSpPr txBox="1"/>
          <p:nvPr/>
        </p:nvSpPr>
        <p:spPr>
          <a:xfrm>
            <a:off x="935736" y="435876"/>
            <a:ext cx="3959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Health Risks for Infants and </a:t>
            </a:r>
            <a:r>
              <a:rPr lang="en-US" sz="2000" b="1" dirty="0" smtClean="0"/>
              <a:t>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Research </a:t>
            </a:r>
            <a:r>
              <a:rPr lang="en-US" sz="2000" dirty="0"/>
              <a:t>in Bangladesh shows prenatal exposure to inorganic arsenic occurs when pregnant women drink well water containing arsenic (</a:t>
            </a:r>
            <a:r>
              <a:rPr lang="en-US" sz="2000" dirty="0">
                <a:hlinkClick r:id="rId3"/>
              </a:rPr>
              <a:t>Hall, Gamble et al, 2007</a:t>
            </a:r>
            <a:r>
              <a:rPr lang="en-US" sz="2000" dirty="0"/>
              <a:t>).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Children </a:t>
            </a:r>
            <a:r>
              <a:rPr lang="en-US" sz="2000" dirty="0"/>
              <a:t>are born with the same blood arsenic concentrations as their mothers. 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35736" y="4437948"/>
            <a:ext cx="1070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Arsenic (As) and Intellectual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 investigation of the impact of water arsenic exposure on both 10 year olds and 6 year olds in Bangladesh shows that exposure to arsenic from drinking water is associated with reduced intellectual function.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research on 6 year olds controlled for water manganese [</a:t>
            </a:r>
            <a:r>
              <a:rPr lang="en-US" sz="2000" dirty="0" err="1"/>
              <a:t>Mn</a:t>
            </a:r>
            <a:r>
              <a:rPr lang="en-US" sz="2000" dirty="0"/>
              <a:t>], blood lead levels and sociodemographic features that contribute to intellectual function. </a:t>
            </a:r>
            <a:r>
              <a:rPr lang="en-US" sz="2000" dirty="0" smtClean="0"/>
              <a:t>(</a:t>
            </a:r>
            <a:r>
              <a:rPr lang="en-US" sz="2000" dirty="0">
                <a:hlinkClick r:id="rId4"/>
              </a:rPr>
              <a:t>Wasserman et al, 2014</a:t>
            </a:r>
            <a:r>
              <a:rPr lang="en-US" sz="2000" dirty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7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" y="338298"/>
            <a:ext cx="11137392" cy="63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351472"/>
            <a:ext cx="9875520" cy="63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20" y="393700"/>
            <a:ext cx="8255000" cy="469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3520" y="5380012"/>
            <a:ext cx="10082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Arsenic risk areas worldwide Data source: "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3"/>
              </a:rPr>
              <a:t>Arsenic contamination in south-east </a:t>
            </a:r>
            <a:r>
              <a:rPr lang="en-US" dirty="0" err="1">
                <a:solidFill>
                  <a:srgbClr val="0645AD"/>
                </a:solidFill>
                <a:latin typeface="Arial" panose="020B0604020202020204" pitchFamily="34" charset="0"/>
                <a:hlinkClick r:id="rId3"/>
              </a:rPr>
              <a:t>asia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3"/>
              </a:rPr>
              <a:t> region: Technologies for arsenic mitigation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" by M.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Feroze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Ahmed of the World Bank Group's "Water Week 2004" forum.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7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" y="49530"/>
            <a:ext cx="11285220" cy="675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6670</TotalTime>
  <Words>916</Words>
  <Application>Microsoft Office PowerPoint</Application>
  <PresentationFormat>Widescreen</PresentationFormat>
  <Paragraphs>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Angsana New</vt:lpstr>
      <vt:lpstr>Arial</vt:lpstr>
      <vt:lpstr>Calibri</vt:lpstr>
      <vt:lpstr>Cordia New</vt:lpstr>
      <vt:lpstr>Franklin Gothic Book</vt:lpstr>
      <vt:lpstr>JasmineUPC</vt:lpstr>
      <vt:lpstr>LilyUPC</vt:lpstr>
      <vt:lpstr>TH Niramit AS</vt:lpstr>
      <vt:lpstr>TH Sarabun New</vt:lpstr>
      <vt:lpstr>TH SarabunPSK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Adisak Plitponkarnpim</cp:lastModifiedBy>
  <cp:revision>137</cp:revision>
  <dcterms:created xsi:type="dcterms:W3CDTF">2019-09-25T02:54:58Z</dcterms:created>
  <dcterms:modified xsi:type="dcterms:W3CDTF">2019-10-04T05:20:48Z</dcterms:modified>
</cp:coreProperties>
</file>